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3" r:id="rId4"/>
    <p:sldId id="276" r:id="rId5"/>
    <p:sldId id="275" r:id="rId6"/>
    <p:sldId id="274" r:id="rId7"/>
    <p:sldId id="279" r:id="rId8"/>
    <p:sldId id="280" r:id="rId9"/>
    <p:sldId id="277" r:id="rId10"/>
    <p:sldId id="271" r:id="rId11"/>
    <p:sldId id="256" r:id="rId12"/>
    <p:sldId id="257" r:id="rId13"/>
    <p:sldId id="258" r:id="rId14"/>
    <p:sldId id="266" r:id="rId15"/>
    <p:sldId id="267" r:id="rId16"/>
    <p:sldId id="259" r:id="rId17"/>
    <p:sldId id="268" r:id="rId18"/>
    <p:sldId id="260" r:id="rId19"/>
    <p:sldId id="261" r:id="rId20"/>
    <p:sldId id="263" r:id="rId21"/>
    <p:sldId id="264" r:id="rId22"/>
    <p:sldId id="265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C8B2-B5A3-457F-A0D8-41C477670232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simple </a:t>
            </a:r>
            <a:r>
              <a:rPr lang="en-US" dirty="0" err="1" smtClean="0"/>
              <a:t>Braitenberg</a:t>
            </a:r>
            <a:r>
              <a:rPr lang="en-US" dirty="0"/>
              <a:t> </a:t>
            </a:r>
            <a:r>
              <a:rPr lang="en-US" dirty="0" smtClean="0"/>
              <a:t>Vehicle type of robot in Robot C with quantum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4"/>
            <a:ext cx="9144000" cy="165251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C language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51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will take you about one hour to learn if you know C.</a:t>
            </a:r>
          </a:p>
          <a:p>
            <a:r>
              <a:rPr lang="en-US" dirty="0" smtClean="0"/>
              <a:t>It is implemented on many computers</a:t>
            </a:r>
          </a:p>
          <a:p>
            <a:r>
              <a:rPr lang="en-US" dirty="0" smtClean="0"/>
              <a:t>It is used in high school competitions</a:t>
            </a:r>
          </a:p>
          <a:p>
            <a:r>
              <a:rPr lang="en-US" dirty="0" smtClean="0"/>
              <a:t>It is on Lego and VEX,  </a:t>
            </a:r>
            <a:r>
              <a:rPr lang="en-US" dirty="0" err="1" smtClean="0"/>
              <a:t>Tetrix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It  helps with sensors and motors, you do not worry about the details, has PID etc.</a:t>
            </a:r>
          </a:p>
          <a:p>
            <a:r>
              <a:rPr lang="en-US" dirty="0" smtClean="0"/>
              <a:t>Unfortunately you have to pay.</a:t>
            </a:r>
          </a:p>
          <a:p>
            <a:r>
              <a:rPr lang="en-US" dirty="0" smtClean="0"/>
              <a:t>You can get license for few months for free.</a:t>
            </a:r>
          </a:p>
          <a:p>
            <a:r>
              <a:rPr lang="en-US" dirty="0" smtClean="0"/>
              <a:t>My high school kids have done great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2895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programming a quantum robot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program can be easily changed to the following types of control:</a:t>
            </a:r>
          </a:p>
          <a:p>
            <a:pPr marL="342900" indent="-342900">
              <a:buAutoNum type="arabicPeriod"/>
            </a:pPr>
            <a:r>
              <a:rPr lang="en-US" dirty="0" smtClean="0"/>
              <a:t>Boolean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Fuzzy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Probabilistic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Ternary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Mixed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Your own control for any algebra you may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fourteen years old girl wrote it in few hours!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6000" r="9166" b="16617"/>
          <a:stretch/>
        </p:blipFill>
        <p:spPr bwMode="auto">
          <a:xfrm>
            <a:off x="15240" y="1828800"/>
            <a:ext cx="9128760" cy="48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9560" y="4419600"/>
            <a:ext cx="1219200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 declare one touch sensor and two light sensors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52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7" y="5007210"/>
            <a:ext cx="5575013" cy="185079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Review matrices and vectors</a:t>
            </a:r>
          </a:p>
          <a:p>
            <a:r>
              <a:rPr lang="en-US" sz="2400" dirty="0" smtClean="0"/>
              <a:t>Review how to multiply matrix by vector</a:t>
            </a:r>
          </a:p>
          <a:p>
            <a:r>
              <a:rPr lang="en-US" sz="2400" dirty="0" smtClean="0"/>
              <a:t>Review how to multiply matrix by matrix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3868" r="13167" b="24800"/>
          <a:stretch/>
        </p:blipFill>
        <p:spPr bwMode="auto">
          <a:xfrm>
            <a:off x="43345" y="228600"/>
            <a:ext cx="9113520" cy="467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23" y="228600"/>
            <a:ext cx="751332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" y="3124200"/>
            <a:ext cx="8732520" cy="1783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87343" y="762000"/>
            <a:ext cx="1569522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declare the matrix of transformation, in this case </a:t>
            </a:r>
            <a:r>
              <a:rPr lang="en-US" sz="1400" dirty="0" err="1" smtClean="0"/>
              <a:t>permutative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937509"/>
            <a:ext cx="2700103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link the Boolean inputs to state of the input of our linear system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7672" y="5294430"/>
            <a:ext cx="1701800" cy="12763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154" y="4979852"/>
            <a:ext cx="1926549" cy="971577"/>
          </a:xfrm>
          <a:prstGeom prst="wedgeEllipseCallout">
            <a:avLst>
              <a:gd name="adj1" fmla="val -96632"/>
              <a:gd name="adj2" fmla="val 8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hope you remember!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400" r="12833" b="52800"/>
          <a:stretch/>
        </p:blipFill>
        <p:spPr bwMode="auto">
          <a:xfrm>
            <a:off x="-22860" y="0"/>
            <a:ext cx="9255512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120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54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12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71500" y="1981200"/>
            <a:ext cx="114300" cy="565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66700" y="1371600"/>
            <a:ext cx="190500" cy="15679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6200" y="457200"/>
            <a:ext cx="152400" cy="2939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3581400"/>
            <a:ext cx="49530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calculate the new state of the linear system based on its old state and the transformation matrix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00251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484" y="89165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670" y="1489312"/>
            <a:ext cx="189362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Ostate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636" y="215947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39998" r="38895" b="52800"/>
          <a:stretch/>
        </p:blipFill>
        <p:spPr bwMode="auto">
          <a:xfrm>
            <a:off x="1625221" y="2743200"/>
            <a:ext cx="5131558" cy="555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6544" y="3538751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j=j+1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467100" y="3962400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Elbow Connector 17"/>
          <p:cNvCxnSpPr>
            <a:stCxn id="11" idx="1"/>
          </p:cNvCxnSpPr>
          <p:nvPr/>
        </p:nvCxnSpPr>
        <p:spPr>
          <a:xfrm rot="10800000">
            <a:off x="838200" y="3962400"/>
            <a:ext cx="2628900" cy="411850"/>
          </a:xfrm>
          <a:prstGeom prst="bentConnector3">
            <a:avLst>
              <a:gd name="adj1" fmla="val 98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1"/>
          </p:cNvCxnSpPr>
          <p:nvPr/>
        </p:nvCxnSpPr>
        <p:spPr>
          <a:xfrm rot="5400000" flipH="1" flipV="1">
            <a:off x="760976" y="3098155"/>
            <a:ext cx="941468" cy="7870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1231710" y="3020932"/>
            <a:ext cx="3935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4191000" y="3298664"/>
            <a:ext cx="46544" cy="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 flipH="1">
            <a:off x="4191000" y="3805451"/>
            <a:ext cx="46544" cy="15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9" idx="0"/>
          </p:cNvCxnSpPr>
          <p:nvPr/>
        </p:nvCxnSpPr>
        <p:spPr>
          <a:xfrm flipH="1">
            <a:off x="4191000" y="2426174"/>
            <a:ext cx="11636" cy="31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3567098" y="5677611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Elbow Connector 31"/>
          <p:cNvCxnSpPr>
            <a:stCxn id="30" idx="1"/>
          </p:cNvCxnSpPr>
          <p:nvPr/>
        </p:nvCxnSpPr>
        <p:spPr>
          <a:xfrm rot="10800000">
            <a:off x="452850" y="1679813"/>
            <a:ext cx="3114249" cy="44096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7248" y="1638300"/>
            <a:ext cx="2644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8" idx="0"/>
          </p:cNvCxnSpPr>
          <p:nvPr/>
        </p:nvCxnSpPr>
        <p:spPr>
          <a:xfrm>
            <a:off x="4062484" y="1870312"/>
            <a:ext cx="140152" cy="2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>
            <a:off x="4038600" y="605051"/>
            <a:ext cx="23884" cy="286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7" idx="0"/>
          </p:cNvCxnSpPr>
          <p:nvPr/>
        </p:nvCxnSpPr>
        <p:spPr>
          <a:xfrm>
            <a:off x="4062484" y="1158354"/>
            <a:ext cx="0" cy="33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56544" y="5219700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=i+1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11" idx="2"/>
            <a:endCxn id="48" idx="0"/>
          </p:cNvCxnSpPr>
          <p:nvPr/>
        </p:nvCxnSpPr>
        <p:spPr>
          <a:xfrm>
            <a:off x="4191000" y="4786099"/>
            <a:ext cx="46544" cy="43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30" idx="0"/>
          </p:cNvCxnSpPr>
          <p:nvPr/>
        </p:nvCxnSpPr>
        <p:spPr>
          <a:xfrm>
            <a:off x="4237544" y="5486400"/>
            <a:ext cx="53454" cy="191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" y="2014893"/>
            <a:ext cx="6705600" cy="29880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9132" y="1280899"/>
            <a:ext cx="8289067" cy="53630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41576" y="9115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loop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8800" y="16455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 loop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996304" y="-4549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30" idx="3"/>
          </p:cNvCxnSpPr>
          <p:nvPr/>
        </p:nvCxnSpPr>
        <p:spPr>
          <a:xfrm>
            <a:off x="5014898" y="6089461"/>
            <a:ext cx="85250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19400" y="5677611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54406" y="3983659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313665" y="4601433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10107" y="5724542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Review quantum measurement</a:t>
            </a:r>
          </a:p>
          <a:p>
            <a:r>
              <a:rPr lang="en-US" dirty="0" smtClean="0"/>
              <a:t>Review probability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400" r="12833" b="52800"/>
          <a:stretch/>
        </p:blipFill>
        <p:spPr bwMode="auto">
          <a:xfrm>
            <a:off x="-22860" y="0"/>
            <a:ext cx="9255512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4356" r="13406" b="61556"/>
          <a:stretch/>
        </p:blipFill>
        <p:spPr bwMode="auto">
          <a:xfrm>
            <a:off x="0" y="2494214"/>
            <a:ext cx="9232652" cy="18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>
            <a:off x="228600" y="1524000"/>
            <a:ext cx="2286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7672" y="5294430"/>
            <a:ext cx="1701800" cy="12763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Oval Callout 7"/>
          <p:cNvSpPr/>
          <p:nvPr/>
        </p:nvSpPr>
        <p:spPr>
          <a:xfrm>
            <a:off x="7098154" y="4979852"/>
            <a:ext cx="1926549" cy="971577"/>
          </a:xfrm>
          <a:prstGeom prst="wedgeEllipseCallout">
            <a:avLst>
              <a:gd name="adj1" fmla="val -96632"/>
              <a:gd name="adj2" fmla="val 8357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 hope you remember!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00251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484" y="89165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670" y="1489312"/>
            <a:ext cx="189362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Ostate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636" y="215947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39998" r="38895" b="52800"/>
          <a:stretch/>
        </p:blipFill>
        <p:spPr bwMode="auto">
          <a:xfrm>
            <a:off x="1625221" y="2743200"/>
            <a:ext cx="5131558" cy="555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6544" y="3538751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j=j+1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467100" y="3962400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Elbow Connector 17"/>
          <p:cNvCxnSpPr>
            <a:stCxn id="11" idx="1"/>
          </p:cNvCxnSpPr>
          <p:nvPr/>
        </p:nvCxnSpPr>
        <p:spPr>
          <a:xfrm rot="10800000">
            <a:off x="838200" y="3962400"/>
            <a:ext cx="2628900" cy="411850"/>
          </a:xfrm>
          <a:prstGeom prst="bentConnector3">
            <a:avLst>
              <a:gd name="adj1" fmla="val 98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1"/>
          </p:cNvCxnSpPr>
          <p:nvPr/>
        </p:nvCxnSpPr>
        <p:spPr>
          <a:xfrm rot="5400000" flipH="1" flipV="1">
            <a:off x="760976" y="3098155"/>
            <a:ext cx="941468" cy="7870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1231710" y="3020932"/>
            <a:ext cx="3935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4191000" y="3298664"/>
            <a:ext cx="46544" cy="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 flipH="1">
            <a:off x="4191000" y="3805451"/>
            <a:ext cx="46544" cy="15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9" idx="0"/>
          </p:cNvCxnSpPr>
          <p:nvPr/>
        </p:nvCxnSpPr>
        <p:spPr>
          <a:xfrm flipH="1">
            <a:off x="4191000" y="2426174"/>
            <a:ext cx="11636" cy="31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3579871" y="6200916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Elbow Connector 31"/>
          <p:cNvCxnSpPr>
            <a:stCxn id="30" idx="1"/>
          </p:cNvCxnSpPr>
          <p:nvPr/>
        </p:nvCxnSpPr>
        <p:spPr>
          <a:xfrm rot="10800000">
            <a:off x="465623" y="1679812"/>
            <a:ext cx="3114249" cy="49329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7248" y="1638300"/>
            <a:ext cx="2644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8" idx="0"/>
          </p:cNvCxnSpPr>
          <p:nvPr/>
        </p:nvCxnSpPr>
        <p:spPr>
          <a:xfrm>
            <a:off x="4062484" y="1870312"/>
            <a:ext cx="140152" cy="2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>
            <a:off x="4038600" y="605051"/>
            <a:ext cx="23884" cy="286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7" idx="0"/>
          </p:cNvCxnSpPr>
          <p:nvPr/>
        </p:nvCxnSpPr>
        <p:spPr>
          <a:xfrm>
            <a:off x="4062484" y="1158354"/>
            <a:ext cx="0" cy="33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922771" y="5760350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=i+1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endCxn id="48" idx="0"/>
          </p:cNvCxnSpPr>
          <p:nvPr/>
        </p:nvCxnSpPr>
        <p:spPr>
          <a:xfrm>
            <a:off x="4247385" y="5285734"/>
            <a:ext cx="56386" cy="47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30" idx="0"/>
          </p:cNvCxnSpPr>
          <p:nvPr/>
        </p:nvCxnSpPr>
        <p:spPr>
          <a:xfrm>
            <a:off x="4303771" y="6027050"/>
            <a:ext cx="0" cy="173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" y="2014893"/>
            <a:ext cx="6705600" cy="290299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996304" y="-4549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26087" r="52070" b="68475"/>
          <a:stretch/>
        </p:blipFill>
        <p:spPr bwMode="auto">
          <a:xfrm>
            <a:off x="2378079" y="5049672"/>
            <a:ext cx="3733800" cy="4230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31" idx="0"/>
          </p:cNvCxnSpPr>
          <p:nvPr/>
        </p:nvCxnSpPr>
        <p:spPr>
          <a:xfrm>
            <a:off x="4191000" y="4786099"/>
            <a:ext cx="53979" cy="263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78079" y="3962400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78078" y="6113983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03771" y="4601433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30" idx="3"/>
          </p:cNvCxnSpPr>
          <p:nvPr/>
        </p:nvCxnSpPr>
        <p:spPr>
          <a:xfrm flipV="1">
            <a:off x="5027671" y="6298649"/>
            <a:ext cx="1296929" cy="31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7671" y="6200916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75779" y="6113983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13600" r="25667" b="19733"/>
          <a:stretch/>
        </p:blipFill>
        <p:spPr bwMode="auto">
          <a:xfrm>
            <a:off x="22859" y="0"/>
            <a:ext cx="918423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2714" y="855415"/>
            <a:ext cx="1905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total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590800" y="1040081"/>
            <a:ext cx="3341914" cy="179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438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new value of  total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14975" y="2761565"/>
            <a:ext cx="1633425" cy="743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59436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value of  output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828800" y="5943600"/>
            <a:ext cx="41910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9592" y="1387435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oneCounter</a:t>
            </a:r>
            <a:r>
              <a:rPr lang="en-US" dirty="0" smtClean="0"/>
              <a:t> counts ones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48000" y="1710600"/>
            <a:ext cx="28847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14134" r="9500" b="22667"/>
          <a:stretch/>
        </p:blipFill>
        <p:spPr bwMode="auto">
          <a:xfrm>
            <a:off x="0" y="222781"/>
            <a:ext cx="9121140" cy="47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3868" r="21500" b="66666"/>
          <a:stretch/>
        </p:blipFill>
        <p:spPr bwMode="auto">
          <a:xfrm>
            <a:off x="22860" y="4953000"/>
            <a:ext cx="9212580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506" y="2286000"/>
            <a:ext cx="2286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deterministic values of control variables P and 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787390"/>
            <a:ext cx="8816340" cy="834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67434"/>
            <a:ext cx="313310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Continue of subroutine of interpreting the output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3048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Loop for </a:t>
            </a:r>
            <a:r>
              <a:rPr lang="en-US" dirty="0" err="1" smtClean="0"/>
              <a:t>oneCounter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86000" y="4800600"/>
            <a:ext cx="3200400" cy="52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707"/>
            <a:ext cx="8229600" cy="86890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Logic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476" y="981502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Boolean Logic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7824" y="1992574"/>
            <a:ext cx="248730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EXOR/AND Logic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4884" y="3033216"/>
            <a:ext cx="248730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Reversible Logic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4884" y="4073858"/>
            <a:ext cx="248730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 Logic 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1443251" y="1682087"/>
            <a:ext cx="304800" cy="295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454624" y="2707944"/>
            <a:ext cx="304800" cy="295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454624" y="3748586"/>
            <a:ext cx="304800" cy="295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1295400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Logic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Uses matrices and vectors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State of a system is a vector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Basic vectors </a:t>
            </a:r>
            <a:r>
              <a:rPr lang="en-US" dirty="0" smtClean="0"/>
              <a:t>– system is in one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Superposed vectors – system is in many states at the same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Entanglement – system is in many states in such a way that it cannot be factorized.</a:t>
            </a:r>
            <a:endParaRPr lang="en-US" dirty="0"/>
          </a:p>
        </p:txBody>
      </p:sp>
      <p:sp>
        <p:nvSpPr>
          <p:cNvPr id="13" name="Double Bracket 12"/>
          <p:cNvSpPr/>
          <p:nvPr/>
        </p:nvSpPr>
        <p:spPr>
          <a:xfrm>
            <a:off x="426777" y="5142933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77" y="516180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1 0 0 0</a:t>
            </a:r>
            <a:endParaRPr lang="en-US" dirty="0"/>
          </a:p>
        </p:txBody>
      </p:sp>
      <p:sp>
        <p:nvSpPr>
          <p:cNvPr id="15" name="Double Bracket 14"/>
          <p:cNvSpPr/>
          <p:nvPr/>
        </p:nvSpPr>
        <p:spPr>
          <a:xfrm>
            <a:off x="4191000" y="4114800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7200" y="413367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1 1 0 0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3577" y="45022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ym typeface="Symbol" panose="05050102010706020507" pitchFamily="18" charset="2"/>
              </a:rPr>
              <a:t>2</a:t>
            </a:r>
            <a:endParaRPr lang="en-US" dirty="0"/>
          </a:p>
        </p:txBody>
      </p:sp>
      <p:sp>
        <p:nvSpPr>
          <p:cNvPr id="18" name="Double Bracket 17"/>
          <p:cNvSpPr/>
          <p:nvPr/>
        </p:nvSpPr>
        <p:spPr>
          <a:xfrm>
            <a:off x="1006522" y="5170227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95802" y="513316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0 1 0 0</a:t>
            </a:r>
            <a:endParaRPr lang="en-US" dirty="0"/>
          </a:p>
        </p:txBody>
      </p:sp>
      <p:sp>
        <p:nvSpPr>
          <p:cNvPr id="20" name="Double Bracket 19"/>
          <p:cNvSpPr/>
          <p:nvPr/>
        </p:nvSpPr>
        <p:spPr>
          <a:xfrm>
            <a:off x="1633751" y="5244618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08245" y="519866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1 0 0 0</a:t>
            </a:r>
            <a:endParaRPr lang="en-US" dirty="0"/>
          </a:p>
        </p:txBody>
      </p:sp>
      <p:sp>
        <p:nvSpPr>
          <p:cNvPr id="22" name="Double Bracket 21"/>
          <p:cNvSpPr/>
          <p:nvPr/>
        </p:nvSpPr>
        <p:spPr>
          <a:xfrm>
            <a:off x="2337179" y="5201987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13379" y="522085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1 0 0 0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6484583"/>
            <a:ext cx="144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vectors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48200" y="5368021"/>
            <a:ext cx="21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superposed state that can be factorized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(separable)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61415" y="5121116"/>
            <a:ext cx="4793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</a:p>
          <a:p>
            <a:r>
              <a:rPr lang="en-US" dirty="0" smtClean="0"/>
              <a:t>01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7" name="Double Bracket 26"/>
          <p:cNvSpPr/>
          <p:nvPr/>
        </p:nvSpPr>
        <p:spPr>
          <a:xfrm>
            <a:off x="6654421" y="4073858"/>
            <a:ext cx="457200" cy="1219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30621" y="409272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1 0 0 1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66998" y="44613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ym typeface="Symbol" panose="05050102010706020507" pitchFamily="18" charset="2"/>
              </a:rPr>
              <a:t>2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932333" y="5389644"/>
            <a:ext cx="2983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superposed state that is entangled (cannot be separated)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3600" r="22167" b="9334"/>
          <a:stretch/>
        </p:blipFill>
        <p:spPr bwMode="auto">
          <a:xfrm>
            <a:off x="381000" y="35295"/>
            <a:ext cx="7696200" cy="68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707983"/>
            <a:ext cx="2209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Translates output Boolean variables P and Q to actions of motors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4648200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Motion routine is for motors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304800"/>
            <a:ext cx="8229600" cy="53340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Converts sensor reading to input variables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4667" r="21945" b="68800"/>
          <a:stretch/>
        </p:blipFill>
        <p:spPr bwMode="auto">
          <a:xfrm>
            <a:off x="-7621" y="1828800"/>
            <a:ext cx="8956967" cy="16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59912" r="19667" b="10132"/>
          <a:stretch/>
        </p:blipFill>
        <p:spPr bwMode="auto">
          <a:xfrm>
            <a:off x="15240" y="3456283"/>
            <a:ext cx="9128760" cy="30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5486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0" y="5809565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10668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086592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routine is for sensors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13093" r="23865" b="17840"/>
          <a:stretch/>
        </p:blipFill>
        <p:spPr bwMode="auto">
          <a:xfrm>
            <a:off x="685800" y="4524"/>
            <a:ext cx="8458200" cy="6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05600" y="1828800"/>
            <a:ext cx="2209800" cy="934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program links inputs, outputs and brain (behavior)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69578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69" y="60960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066800" y="545424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4400" y="5638910"/>
            <a:ext cx="609600" cy="45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949569" y="5867455"/>
            <a:ext cx="574431" cy="41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914400" y="4909066"/>
            <a:ext cx="762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5093732"/>
            <a:ext cx="762000" cy="175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69" y="2439826"/>
            <a:ext cx="91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Intialize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949570" y="990600"/>
            <a:ext cx="34583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6" y="152400"/>
            <a:ext cx="8714664" cy="152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 smtClean="0"/>
              <a:t>Problems for </a:t>
            </a:r>
            <a:r>
              <a:rPr lang="en-US" dirty="0" err="1" smtClean="0"/>
              <a:t>homeworks</a:t>
            </a:r>
            <a:r>
              <a:rPr lang="en-US" dirty="0" smtClean="0"/>
              <a:t>, quizzes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6" y="1828800"/>
            <a:ext cx="8763000" cy="4953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shy </a:t>
            </a:r>
            <a:r>
              <a:rPr lang="en-US" dirty="0" err="1" smtClean="0"/>
              <a:t>Braitenberg</a:t>
            </a:r>
            <a:r>
              <a:rPr lang="en-US" dirty="0" smtClean="0"/>
              <a:t> </a:t>
            </a:r>
            <a:r>
              <a:rPr lang="en-US" dirty="0" smtClean="0"/>
              <a:t>Vehicle based on principles explained in this set of slides.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shy</a:t>
            </a:r>
            <a:r>
              <a:rPr lang="en-US" dirty="0"/>
              <a:t> </a:t>
            </a:r>
            <a:r>
              <a:rPr lang="en-US" dirty="0" err="1" smtClean="0"/>
              <a:t>Braitenberg</a:t>
            </a:r>
            <a:r>
              <a:rPr lang="en-US" dirty="0" smtClean="0"/>
              <a:t> </a:t>
            </a:r>
            <a:r>
              <a:rPr lang="en-US" dirty="0"/>
              <a:t>Vehicle </a:t>
            </a:r>
            <a:r>
              <a:rPr lang="en-US" dirty="0" smtClean="0"/>
              <a:t>that you can control its “shyness”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reate  aggressive </a:t>
            </a:r>
            <a:r>
              <a:rPr lang="en-US" dirty="0" err="1"/>
              <a:t>Braitenberg</a:t>
            </a:r>
            <a:r>
              <a:rPr lang="en-US" dirty="0"/>
              <a:t> </a:t>
            </a:r>
            <a:r>
              <a:rPr lang="en-US" dirty="0" smtClean="0"/>
              <a:t>Vehicle with probabilistic behaviors, based on “pseudo-quantum” logic from this set of slides.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dirty="0" err="1"/>
              <a:t>Braitenberg</a:t>
            </a:r>
            <a:r>
              <a:rPr lang="en-US" dirty="0"/>
              <a:t> </a:t>
            </a:r>
            <a:r>
              <a:rPr lang="en-US" dirty="0" smtClean="0"/>
              <a:t>Vehicle that with clasping your hands you can change the behavior from shy to aggressive and vice versa</a:t>
            </a:r>
            <a:r>
              <a:rPr lang="en-US" dirty="0" smtClean="0"/>
              <a:t>. The robot should have probabilistic behavior and behave differently in every moment of time, with high probability.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dirty="0" err="1"/>
              <a:t>Braitenberg</a:t>
            </a:r>
            <a:r>
              <a:rPr lang="en-US" dirty="0"/>
              <a:t> Vehicle </a:t>
            </a:r>
            <a:r>
              <a:rPr lang="en-US" dirty="0" smtClean="0"/>
              <a:t>(mobile robot) with lights on top of head, observe two robots interaction. Change robots’ behaviors using parameters.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humanoid </a:t>
            </a:r>
            <a:r>
              <a:rPr lang="en-US" dirty="0" smtClean="0"/>
              <a:t>robot based </a:t>
            </a:r>
            <a:r>
              <a:rPr lang="en-US" dirty="0" smtClean="0"/>
              <a:t>on </a:t>
            </a:r>
            <a:r>
              <a:rPr lang="en-US" dirty="0" smtClean="0"/>
              <a:t>the principles discussed in this set of slides.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the logic from this set of slides with fuzzy logic to describe behavior of some robot.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83542"/>
              </p:ext>
            </p:extLst>
          </p:nvPr>
        </p:nvGraphicFramePr>
        <p:xfrm>
          <a:off x="838200" y="266801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66801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26079"/>
            <a:ext cx="6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000    001    010    011     100    101    110    111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2356" y="2627878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2623001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725" y="3761774"/>
            <a:ext cx="17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761774"/>
            <a:ext cx="4571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71500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represents transformation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6082163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old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82685" y="568612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5185" y="6451495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52248" y="5758128"/>
            <a:ext cx="586215" cy="737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3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83542"/>
              </p:ext>
            </p:extLst>
          </p:nvPr>
        </p:nvGraphicFramePr>
        <p:xfrm>
          <a:off x="838200" y="266801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66801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26079"/>
            <a:ext cx="6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000    001    010    011     100    101    110    111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2356" y="2627878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2623001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725" y="3761774"/>
            <a:ext cx="17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761774"/>
            <a:ext cx="4571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71500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represents transformation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6082163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old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82685" y="568612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5185" y="6451495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52248" y="5758128"/>
            <a:ext cx="586215" cy="737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1432248"/>
            <a:ext cx="61608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0           0         1        0           0        0</a:t>
            </a:r>
            <a:r>
              <a:rPr lang="en-US" sz="2400" dirty="0"/>
              <a:t> </a:t>
            </a:r>
            <a:r>
              <a:rPr lang="en-US" sz="2400" dirty="0" smtClean="0"/>
              <a:t>      0        0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4963" y="263147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65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non-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86260"/>
              </p:ext>
            </p:extLst>
          </p:nvPr>
        </p:nvGraphicFramePr>
        <p:xfrm>
          <a:off x="1524000" y="2668012"/>
          <a:ext cx="6096000" cy="299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0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66801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126079"/>
            <a:ext cx="6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000    001    010    011     100    101    110    111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03945"/>
            <a:ext cx="4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state of inputs and internal states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743200" y="1579610"/>
            <a:ext cx="228600" cy="466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6172200"/>
            <a:ext cx="4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state of outputs and internal states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2833503">
            <a:off x="723900" y="59436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3746" y="2623000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0 0 3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4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3609" y="3729469"/>
            <a:ext cx="17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7551418" y="3729469"/>
            <a:ext cx="64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348385" y="5897139"/>
            <a:ext cx="16980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interpretation of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5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non-deterministic matrix, probabilistic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intepretation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4890"/>
              </p:ext>
            </p:extLst>
          </p:nvPr>
        </p:nvGraphicFramePr>
        <p:xfrm>
          <a:off x="1524000" y="266801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66801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126079"/>
            <a:ext cx="6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000    001    010    011     100    101    110    111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03945"/>
            <a:ext cx="4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state of inputs and internal states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743200" y="1579610"/>
            <a:ext cx="228600" cy="466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6172200"/>
            <a:ext cx="4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state of outputs and internal states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2833503">
            <a:off x="723900" y="59436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23677"/>
            <a:ext cx="16557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a </a:t>
            </a:r>
            <a:r>
              <a:rPr lang="en-US" dirty="0" err="1" smtClean="0"/>
              <a:t>permutative</a:t>
            </a:r>
            <a:r>
              <a:rPr lang="en-US" dirty="0" smtClean="0"/>
              <a:t> matrix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1600" y="2126079"/>
            <a:ext cx="533400" cy="1150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5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20606"/>
              </p:ext>
            </p:extLst>
          </p:nvPr>
        </p:nvGraphicFramePr>
        <p:xfrm>
          <a:off x="838200" y="266801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66801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26079"/>
            <a:ext cx="6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000    001    010    011     100    101    110    111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2356" y="2627878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2623001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725" y="3761774"/>
            <a:ext cx="17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761774"/>
            <a:ext cx="4571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71500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represents transformation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6082163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old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82685" y="5686120"/>
            <a:ext cx="990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5185" y="6451495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52248" y="5758128"/>
            <a:ext cx="586215" cy="737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1432248"/>
            <a:ext cx="61608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0           0         1        0           0        0</a:t>
            </a:r>
            <a:r>
              <a:rPr lang="en-US" sz="2400" dirty="0"/>
              <a:t> </a:t>
            </a:r>
            <a:r>
              <a:rPr lang="en-US" sz="2400" dirty="0" smtClean="0"/>
              <a:t>      0        0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4963" y="2631472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514600" y="3581400"/>
            <a:ext cx="533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2918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quantum robot: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8576" y="2514600"/>
            <a:ext cx="33550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0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1" y="6343094"/>
            <a:ext cx="294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represents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85024" y="5649727"/>
            <a:ext cx="586215" cy="737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27739" y="2523071"/>
            <a:ext cx="76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000</a:t>
            </a:r>
          </a:p>
          <a:p>
            <a:r>
              <a:rPr lang="en-US" sz="2400" dirty="0" smtClean="0"/>
              <a:t>001</a:t>
            </a:r>
          </a:p>
          <a:p>
            <a:r>
              <a:rPr lang="en-US" sz="2400" dirty="0" smtClean="0"/>
              <a:t>010</a:t>
            </a:r>
          </a:p>
          <a:p>
            <a:r>
              <a:rPr lang="en-US" sz="2400" dirty="0" smtClean="0"/>
              <a:t>011</a:t>
            </a:r>
          </a:p>
          <a:p>
            <a:r>
              <a:rPr lang="en-US" sz="2400" dirty="0" smtClean="0"/>
              <a:t>100</a:t>
            </a:r>
          </a:p>
          <a:p>
            <a:r>
              <a:rPr lang="en-US" sz="2400" dirty="0" smtClean="0"/>
              <a:t>101</a:t>
            </a:r>
          </a:p>
          <a:p>
            <a:r>
              <a:rPr lang="en-US" sz="2400" dirty="0" smtClean="0"/>
              <a:t>110</a:t>
            </a:r>
          </a:p>
          <a:p>
            <a:r>
              <a:rPr lang="en-US" sz="2400" dirty="0" smtClean="0"/>
              <a:t>111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057400"/>
            <a:ext cx="5257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is in two states at the same time, 011 and 100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18931" y="2975789"/>
            <a:ext cx="5257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is in two states at the same time, 011 and 100</a:t>
            </a:r>
          </a:p>
          <a:p>
            <a:r>
              <a:rPr lang="en-US" dirty="0" smtClean="0"/>
              <a:t>But after “measurement” system goes to  one state with probability of ½ to be measured in state 011 and probability ½ to be measured in state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to calculate new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 many applications in various types of systems (linear)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 image processing, vision, control, prediction, quantum computing, reversible computing.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 to probabilistic 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use Boolean, integer, complex values,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to calculate in </a:t>
            </a:r>
            <a:r>
              <a:rPr lang="en-US" dirty="0" err="1" smtClean="0"/>
              <a:t>Matlab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1106</Words>
  <Application>Microsoft Office PowerPoint</Application>
  <PresentationFormat>On-screen Show (4:3)</PresentationFormat>
  <Paragraphs>320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Example of simple Braitenberg Vehicle type of robot in Robot C with quantum logic</vt:lpstr>
      <vt:lpstr>Quantum Logic</vt:lpstr>
      <vt:lpstr>Example of quantum robot:  deterministic permutative matrix</vt:lpstr>
      <vt:lpstr>Example of quantum robot:  deterministic permutative matrix</vt:lpstr>
      <vt:lpstr>Example of quantum robot:  deterministic non-permutative matrix</vt:lpstr>
      <vt:lpstr>Example of quantum robot:  non-deterministic matrix, probabilistic intepretation</vt:lpstr>
      <vt:lpstr>Example of quantum robot:  deterministic permutative matrix</vt:lpstr>
      <vt:lpstr>Example of quantum robot:  deterministic permutative matrix</vt:lpstr>
      <vt:lpstr>State representation</vt:lpstr>
      <vt:lpstr>Robot C language</vt:lpstr>
      <vt:lpstr>Example of programming a quantum robot</vt:lpstr>
      <vt:lpstr>A fourteen years old girl wrote it in few hours!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Problems for homeworks, quizzes and projects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15</cp:revision>
  <dcterms:created xsi:type="dcterms:W3CDTF">2013-07-06T17:02:26Z</dcterms:created>
  <dcterms:modified xsi:type="dcterms:W3CDTF">2016-10-03T18:32:01Z</dcterms:modified>
</cp:coreProperties>
</file>